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0" r:id="rId1"/>
  </p:sldMasterIdLst>
  <p:sldIdLst>
    <p:sldId id="257" r:id="rId2"/>
    <p:sldId id="267" r:id="rId3"/>
    <p:sldId id="266" r:id="rId4"/>
    <p:sldId id="259" r:id="rId5"/>
    <p:sldId id="264" r:id="rId6"/>
    <p:sldId id="262" r:id="rId7"/>
    <p:sldId id="290" r:id="rId8"/>
    <p:sldId id="263" r:id="rId9"/>
    <p:sldId id="283" r:id="rId10"/>
    <p:sldId id="256" r:id="rId11"/>
    <p:sldId id="288" r:id="rId12"/>
    <p:sldId id="258" r:id="rId13"/>
    <p:sldId id="289" r:id="rId14"/>
    <p:sldId id="265" r:id="rId15"/>
    <p:sldId id="271" r:id="rId16"/>
    <p:sldId id="261" r:id="rId17"/>
    <p:sldId id="286" r:id="rId18"/>
    <p:sldId id="278" r:id="rId19"/>
    <p:sldId id="279" r:id="rId20"/>
    <p:sldId id="280" r:id="rId21"/>
    <p:sldId id="281" r:id="rId22"/>
    <p:sldId id="282" r:id="rId23"/>
    <p:sldId id="270" r:id="rId24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ndra Alvarado Requena" initials="SAR" lastIdx="3" clrIdx="0">
    <p:extLst>
      <p:ext uri="{19B8F6BF-5375-455C-9EA6-DF929625EA0E}">
        <p15:presenceInfo xmlns:p15="http://schemas.microsoft.com/office/powerpoint/2012/main" userId="S-1-5-21-1133186631-991731055-1008618641-1001" providerId="AD"/>
      </p:ext>
    </p:extLst>
  </p:cmAuthor>
  <p:cmAuthor id="2" name="Elizabeth Angel" initials="EA" lastIdx="4" clrIdx="1">
    <p:extLst>
      <p:ext uri="{19B8F6BF-5375-455C-9EA6-DF929625EA0E}">
        <p15:presenceInfo xmlns:p15="http://schemas.microsoft.com/office/powerpoint/2012/main" userId="S::vocaciones.comunicacion@jesuitas.mx::6131ea6f-d23a-4406-b536-58d4ac08685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4746"/>
    <a:srgbClr val="F662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275" autoAdjust="0"/>
    <p:restoredTop sz="94660"/>
  </p:normalViewPr>
  <p:slideViewPr>
    <p:cSldViewPr snapToGrid="0">
      <p:cViewPr varScale="1">
        <p:scale>
          <a:sx n="93" d="100"/>
          <a:sy n="93" d="100"/>
        </p:scale>
        <p:origin x="240" y="5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5" d="100"/>
        <a:sy n="9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7770E-297F-448A-BA00-18EBE1112E5E}" type="datetimeFigureOut">
              <a:rPr lang="es-MX" smtClean="0"/>
              <a:t>25/10/18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1BE82-34E4-4764-9B4B-09F49567634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10436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7770E-297F-448A-BA00-18EBE1112E5E}" type="datetimeFigureOut">
              <a:rPr lang="es-MX" smtClean="0"/>
              <a:t>25/10/18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1BE82-34E4-4764-9B4B-09F49567634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11499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7770E-297F-448A-BA00-18EBE1112E5E}" type="datetimeFigureOut">
              <a:rPr lang="es-MX" smtClean="0"/>
              <a:t>25/10/18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1BE82-34E4-4764-9B4B-09F49567634A}" type="slidenum">
              <a:rPr lang="es-MX" smtClean="0"/>
              <a:t>‹Nº›</a:t>
            </a:fld>
            <a:endParaRPr lang="es-MX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109556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7770E-297F-448A-BA00-18EBE1112E5E}" type="datetimeFigureOut">
              <a:rPr lang="es-MX" smtClean="0"/>
              <a:t>25/10/18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1BE82-34E4-4764-9B4B-09F49567634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844557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7770E-297F-448A-BA00-18EBE1112E5E}" type="datetimeFigureOut">
              <a:rPr lang="es-MX" smtClean="0"/>
              <a:t>25/10/18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1BE82-34E4-4764-9B4B-09F49567634A}" type="slidenum">
              <a:rPr lang="es-MX" smtClean="0"/>
              <a:t>‹Nº›</a:t>
            </a:fld>
            <a:endParaRPr lang="es-MX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312879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7770E-297F-448A-BA00-18EBE1112E5E}" type="datetimeFigureOut">
              <a:rPr lang="es-MX" smtClean="0"/>
              <a:t>25/10/18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1BE82-34E4-4764-9B4B-09F49567634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519820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7770E-297F-448A-BA00-18EBE1112E5E}" type="datetimeFigureOut">
              <a:rPr lang="es-MX" smtClean="0"/>
              <a:t>25/10/18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1BE82-34E4-4764-9B4B-09F49567634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79908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7770E-297F-448A-BA00-18EBE1112E5E}" type="datetimeFigureOut">
              <a:rPr lang="es-MX" smtClean="0"/>
              <a:t>25/10/18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1BE82-34E4-4764-9B4B-09F49567634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01570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7770E-297F-448A-BA00-18EBE1112E5E}" type="datetimeFigureOut">
              <a:rPr lang="es-MX" smtClean="0"/>
              <a:t>25/10/18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1BE82-34E4-4764-9B4B-09F49567634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53837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7770E-297F-448A-BA00-18EBE1112E5E}" type="datetimeFigureOut">
              <a:rPr lang="es-MX" smtClean="0"/>
              <a:t>25/10/18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1BE82-34E4-4764-9B4B-09F49567634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751264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7770E-297F-448A-BA00-18EBE1112E5E}" type="datetimeFigureOut">
              <a:rPr lang="es-MX" smtClean="0"/>
              <a:t>25/10/18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1BE82-34E4-4764-9B4B-09F49567634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4334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7770E-297F-448A-BA00-18EBE1112E5E}" type="datetimeFigureOut">
              <a:rPr lang="es-MX" smtClean="0"/>
              <a:t>25/10/18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1BE82-34E4-4764-9B4B-09F49567634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65612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7770E-297F-448A-BA00-18EBE1112E5E}" type="datetimeFigureOut">
              <a:rPr lang="es-MX" smtClean="0"/>
              <a:t>25/10/18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1BE82-34E4-4764-9B4B-09F49567634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16526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7770E-297F-448A-BA00-18EBE1112E5E}" type="datetimeFigureOut">
              <a:rPr lang="es-MX" smtClean="0"/>
              <a:t>25/10/18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1BE82-34E4-4764-9B4B-09F49567634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52401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7770E-297F-448A-BA00-18EBE1112E5E}" type="datetimeFigureOut">
              <a:rPr lang="es-MX" smtClean="0"/>
              <a:t>25/10/18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1BE82-34E4-4764-9B4B-09F49567634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12405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1BE82-34E4-4764-9B4B-09F49567634A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7770E-297F-448A-BA00-18EBE1112E5E}" type="datetimeFigureOut">
              <a:rPr lang="es-MX" smtClean="0"/>
              <a:t>25/10/18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0109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07770E-297F-448A-BA00-18EBE1112E5E}" type="datetimeFigureOut">
              <a:rPr lang="es-MX" smtClean="0"/>
              <a:t>25/10/18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3D1BE82-34E4-4764-9B4B-09F49567634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62241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  <p:sldLayoutId id="2147483813" r:id="rId13"/>
    <p:sldLayoutId id="2147483814" r:id="rId14"/>
    <p:sldLayoutId id="2147483815" r:id="rId15"/>
    <p:sldLayoutId id="214748381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tiff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-globe.com/blog/things-that-happen-every-60-seconds/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ntoniopainn.com/estamos-llegando-la-saturacion-de-contenidos/" TargetMode="External"/><Relationship Id="rId2" Type="http://schemas.openxmlformats.org/officeDocument/2006/relationships/hyperlink" Target="http://alfonscornella.com.mialias.net/books/infoxicacion-2003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2.vatican.va/content/benedict-xvi/es/messages/communications/documents/hf_ben-xvi_mes_20090124_43rd-world-communications-day.html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hyperlink" Target="https://blog.globalwebindex.com/chart-of-the-day/internet-users-have-average-of-7-social-accounts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4CB101-606A-4F1D-9C23-FE06A63D5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745" y="2162406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s-MX" sz="4800" dirty="0"/>
              <a:t>NUEVAS TECNOLOGÍAS, NUEVAS RELACIONES </a:t>
            </a:r>
            <a:br>
              <a:rPr lang="es-MX" sz="4800" dirty="0"/>
            </a:br>
            <a:r>
              <a:rPr lang="es-MX" b="1" dirty="0"/>
              <a:t>Hacia una cultura digital de diálogo y amistad</a:t>
            </a:r>
          </a:p>
        </p:txBody>
      </p:sp>
    </p:spTree>
    <p:extLst>
      <p:ext uri="{BB962C8B-B14F-4D97-AF65-F5344CB8AC3E}">
        <p14:creationId xmlns:p14="http://schemas.microsoft.com/office/powerpoint/2010/main" val="464114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74E2E974-1688-2D45-83D9-DD2D10222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9025" y="3859870"/>
            <a:ext cx="2699146" cy="1415822"/>
          </a:xfrm>
          <a:prstGeom prst="rect">
            <a:avLst/>
          </a:prstGeom>
        </p:spPr>
      </p:pic>
      <p:sp>
        <p:nvSpPr>
          <p:cNvPr id="9" name="Título 8">
            <a:extLst>
              <a:ext uri="{FF2B5EF4-FFF2-40B4-BE49-F238E27FC236}">
                <a16:creationId xmlns:a16="http://schemas.microsoft.com/office/drawing/2014/main" id="{6D0383D1-D47E-9341-8D19-27C91B92D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742" y="725390"/>
            <a:ext cx="10515600" cy="1325563"/>
          </a:xfrm>
        </p:spPr>
        <p:txBody>
          <a:bodyPr/>
          <a:lstStyle/>
          <a:p>
            <a:r>
              <a:rPr lang="es-MX" b="1" dirty="0"/>
              <a:t>Las formas de movernos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31B4ECC4-B12B-D740-9BBC-9864EE484C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3079" y="4306462"/>
            <a:ext cx="2217574" cy="147218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52177D6-EB96-6E42-812B-8539C61A1D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2356" y="2014191"/>
            <a:ext cx="2083468" cy="3550863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AECC3035-4AB1-6047-976D-991372A1D4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4970" y="1821548"/>
            <a:ext cx="1477994" cy="1477994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A5346A73-395A-3840-AED7-F343B54E6C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2472" y="2782781"/>
            <a:ext cx="1928560" cy="1211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9391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F0C558-F2EB-43CB-8562-8F96AEBE4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/>
              <a:t>El periódico quiere ser viral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61B0D74A-FABC-4F42-A407-D95659CABB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6846" y="2131849"/>
            <a:ext cx="3402135" cy="256489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C2C0D59-B5F9-4A0E-A5A4-24D57C5C5E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6681" y="2415998"/>
            <a:ext cx="3553459" cy="199659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40C06AD-2DA2-43E0-893C-8682BC4C43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7497" y="3588536"/>
            <a:ext cx="4475914" cy="297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9720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00AAE65E-E3EE-E943-9058-50F95A24D1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325" y="1283855"/>
            <a:ext cx="6416964" cy="504959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93746FD-E5DF-491D-9F8B-84BB269C4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886691"/>
            <a:ext cx="8596668" cy="1320800"/>
          </a:xfrm>
        </p:spPr>
        <p:txBody>
          <a:bodyPr>
            <a:normAutofit/>
          </a:bodyPr>
          <a:lstStyle/>
          <a:p>
            <a:r>
              <a:rPr lang="es-MX" b="1" dirty="0"/>
              <a:t>La cantidad de datos aumenta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2A257E4-79F9-44AC-B242-86E6C809B3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132" y="6179561"/>
            <a:ext cx="8729870" cy="678439"/>
          </a:xfrm>
        </p:spPr>
        <p:txBody>
          <a:bodyPr/>
          <a:lstStyle/>
          <a:p>
            <a:r>
              <a:rPr lang="es-MX" dirty="0">
                <a:hlinkClick r:id="rId3"/>
              </a:rPr>
              <a:t>https://www.go-globe.com/blog/things-that-happen-every-60-seconds/</a:t>
            </a:r>
            <a:endParaRPr lang="es-MX" dirty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7157602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9232322-BE57-4864-997A-8E90F66CEA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141" y="1218879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MX" sz="3200" b="1" dirty="0">
                <a:solidFill>
                  <a:schemeClr val="accent1"/>
                </a:solidFill>
              </a:rPr>
              <a:t>¿Qué es el Big Data?</a:t>
            </a:r>
          </a:p>
          <a:p>
            <a:endParaRPr lang="es-MX" dirty="0"/>
          </a:p>
          <a:p>
            <a:pPr marL="0" indent="0">
              <a:buNone/>
            </a:pPr>
            <a:r>
              <a:rPr lang="es-MX" dirty="0"/>
              <a:t>«Por Big Data entendemos el análisis y tratamientos de grandes cantidades de información. Tan enormes que es imposible tratarlas con los medio convencionales hasta ahora y que necesitan de técnicas y soportes especiales. Tal es la cantidad de datos de que disponemos hoy día, que un informe de IBM que cifra en el 90% los datos que disponemos a nivel mundial, han sido creados en los dos últimos años. </a:t>
            </a:r>
          </a:p>
          <a:p>
            <a:pPr marL="0" indent="0">
              <a:buNone/>
            </a:pPr>
            <a:r>
              <a:rPr lang="es-MX" dirty="0"/>
              <a:t>Datos sobre el clima, naturaleza, biología, salud, sociología, empresas, etc. forman hoy lo que se ha dado en llamar lagos de datos. Enormes contenedores a la espera de técnicas de análisis que puedan trabajar con ellos.»</a:t>
            </a:r>
          </a:p>
          <a:p>
            <a:pPr marL="0" indent="0" algn="r">
              <a:buNone/>
            </a:pPr>
            <a:r>
              <a:rPr lang="es-MX" dirty="0"/>
              <a:t>(Antonio Painn, s.f)</a:t>
            </a:r>
          </a:p>
        </p:txBody>
      </p:sp>
    </p:spTree>
    <p:extLst>
      <p:ext uri="{BB962C8B-B14F-4D97-AF65-F5344CB8AC3E}">
        <p14:creationId xmlns:p14="http://schemas.microsoft.com/office/powerpoint/2010/main" val="21829904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177D0C-6157-49D4-AB7C-2BDD06F931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660" y="1094814"/>
            <a:ext cx="6129813" cy="5389113"/>
          </a:xfrm>
        </p:spPr>
        <p:txBody>
          <a:bodyPr>
            <a:normAutofit fontScale="92500" lnSpcReduction="20000"/>
          </a:bodyPr>
          <a:lstStyle/>
          <a:p>
            <a:pPr marL="0" indent="0" algn="r">
              <a:buNone/>
            </a:pPr>
            <a:endParaRPr lang="es-MX" sz="2200" b="1" i="1" dirty="0"/>
          </a:p>
          <a:p>
            <a:pPr marL="0" indent="0" algn="r">
              <a:buNone/>
            </a:pPr>
            <a:endParaRPr lang="es-MX" sz="2200" b="1" i="1" dirty="0"/>
          </a:p>
          <a:p>
            <a:pPr marL="0" indent="0" algn="r">
              <a:buNone/>
            </a:pPr>
            <a:endParaRPr lang="es-MX" sz="2200" b="1" i="1" dirty="0"/>
          </a:p>
          <a:p>
            <a:pPr marL="0" indent="0" algn="r">
              <a:buNone/>
            </a:pPr>
            <a:r>
              <a:rPr lang="es-MX" sz="2200" b="1" i="1" dirty="0"/>
              <a:t>“Información es Poder. Y como todo poder, </a:t>
            </a:r>
          </a:p>
          <a:p>
            <a:pPr marL="0" indent="0" algn="r">
              <a:buNone/>
            </a:pPr>
            <a:r>
              <a:rPr lang="es-MX" sz="2200" b="1" i="1" dirty="0"/>
              <a:t>hay quienes lo quieren mantener para </a:t>
            </a:r>
          </a:p>
          <a:p>
            <a:pPr marL="0" indent="0" algn="r">
              <a:buNone/>
            </a:pPr>
            <a:r>
              <a:rPr lang="es-MX" sz="2200" b="1" i="1" dirty="0"/>
              <a:t>sí mismos.” </a:t>
            </a:r>
          </a:p>
          <a:p>
            <a:pPr marL="0" indent="0" algn="r">
              <a:buNone/>
            </a:pPr>
            <a:endParaRPr lang="es-MX" dirty="0"/>
          </a:p>
          <a:p>
            <a:pPr marL="0" indent="0" algn="r">
              <a:buNone/>
            </a:pPr>
            <a:r>
              <a:rPr lang="es-MX" dirty="0"/>
              <a:t>Aaron Swartz</a:t>
            </a:r>
          </a:p>
          <a:p>
            <a:pPr marL="0" indent="0">
              <a:buNone/>
            </a:pPr>
            <a:endParaRPr lang="es-MX" dirty="0"/>
          </a:p>
          <a:p>
            <a:pPr marL="0" indent="0">
              <a:buNone/>
            </a:pPr>
            <a:endParaRPr lang="es-MX" dirty="0"/>
          </a:p>
          <a:p>
            <a:pPr marL="0" indent="0">
              <a:buNone/>
            </a:pPr>
            <a:endParaRPr lang="es-MX" dirty="0"/>
          </a:p>
          <a:p>
            <a:pPr marL="0" indent="0">
              <a:buNone/>
            </a:pPr>
            <a:endParaRPr lang="es-MX" dirty="0"/>
          </a:p>
          <a:p>
            <a:pPr marL="0" indent="0">
              <a:buNone/>
            </a:pPr>
            <a:r>
              <a:rPr lang="es-MX" dirty="0"/>
              <a:t>Swartz fue programador, emprendedor y hacktivista de Internet.</a:t>
            </a:r>
          </a:p>
          <a:p>
            <a:pPr marL="0" indent="0">
              <a:buNone/>
            </a:pPr>
            <a:r>
              <a:rPr lang="es-MX" dirty="0"/>
              <a:t>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4C0B18D-169D-43DD-969A-CD621E5DD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7635" y="2066837"/>
            <a:ext cx="4593420" cy="344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8251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57ACF3-D4B8-4510-8C86-440ACF28D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/>
              <a:t>Avalancha de información</a:t>
            </a:r>
            <a:br>
              <a:rPr lang="es-MX" dirty="0"/>
            </a:b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1983CDA-CAF2-47D4-B276-29962891B8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930400"/>
            <a:ext cx="8596668" cy="3880773"/>
          </a:xfrm>
        </p:spPr>
        <p:txBody>
          <a:bodyPr/>
          <a:lstStyle/>
          <a:p>
            <a:pPr marL="0" indent="0" algn="just">
              <a:buNone/>
            </a:pPr>
            <a:r>
              <a:rPr lang="es-MX" dirty="0"/>
              <a:t>Mientras aumenta a un ritmo exponencial la cantidad de contenidos en la red, crece también nuestra incapacidad para absorber más datos. El estrés, la ansiedad informativa, la confusión, la superficialidad o la falta de atención son algunas desventajas a las que nos enfrentamos en la era digital.</a:t>
            </a:r>
          </a:p>
          <a:p>
            <a:pPr marL="0" indent="0">
              <a:buNone/>
            </a:pPr>
            <a:endParaRPr lang="es-MX" dirty="0"/>
          </a:p>
          <a:p>
            <a:pPr marL="0" indent="0">
              <a:buNone/>
            </a:pPr>
            <a:endParaRPr lang="es-MX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C3B80223-3B5C-46FA-8B3A-0C1633B5082C}"/>
              </a:ext>
            </a:extLst>
          </p:cNvPr>
          <p:cNvSpPr/>
          <p:nvPr/>
        </p:nvSpPr>
        <p:spPr>
          <a:xfrm>
            <a:off x="2933932" y="3522842"/>
            <a:ext cx="6450907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800" dirty="0"/>
              <a:t>«La </a:t>
            </a:r>
            <a:r>
              <a:rPr lang="es-MX" sz="2800" i="1" dirty="0"/>
              <a:t>Infoxicación</a:t>
            </a:r>
            <a:r>
              <a:rPr lang="es-MX" sz="2800" dirty="0"/>
              <a:t> se produce cuando la información recibida es mucho mayor que la que somos capaces de procesar, con consecuencias negativas»</a:t>
            </a:r>
          </a:p>
          <a:p>
            <a:endParaRPr lang="es-MX" sz="2800" dirty="0"/>
          </a:p>
          <a:p>
            <a:pPr algn="r"/>
            <a:r>
              <a:rPr lang="es-MX" sz="2400" dirty="0"/>
              <a:t>(Alfons Cornella, 2003).</a:t>
            </a:r>
          </a:p>
        </p:txBody>
      </p:sp>
    </p:spTree>
    <p:extLst>
      <p:ext uri="{BB962C8B-B14F-4D97-AF65-F5344CB8AC3E}">
        <p14:creationId xmlns:p14="http://schemas.microsoft.com/office/powerpoint/2010/main" val="16936945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7E586D-EDC3-4E50-A183-B1936163F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/>
              <a:t>En plenaria dialogamos: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177E1A5-531E-46D7-BD4B-49EFFB4BE1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930400"/>
            <a:ext cx="8189575" cy="435133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endParaRPr lang="es-MX" dirty="0"/>
          </a:p>
          <a:p>
            <a:pPr marL="514350" indent="-514350">
              <a:buFont typeface="+mj-lt"/>
              <a:buAutoNum type="arabicPeriod"/>
            </a:pPr>
            <a:r>
              <a:rPr lang="es-MX" dirty="0"/>
              <a:t>¿Cómo vivimos frente a la avalancha de información?</a:t>
            </a:r>
          </a:p>
          <a:p>
            <a:pPr marL="514350" indent="-514350">
              <a:buFont typeface="+mj-lt"/>
              <a:buAutoNum type="arabicPeriod"/>
            </a:pPr>
            <a:endParaRPr lang="es-MX" dirty="0"/>
          </a:p>
          <a:p>
            <a:pPr marL="514350" indent="-514350">
              <a:buFont typeface="+mj-lt"/>
              <a:buAutoNum type="arabicPeriod"/>
            </a:pPr>
            <a:r>
              <a:rPr lang="es-MX" dirty="0"/>
              <a:t>A continuación mira lo que propone Alfons </a:t>
            </a:r>
            <a:r>
              <a:rPr lang="es-MX" dirty="0" err="1"/>
              <a:t>Cornella</a:t>
            </a:r>
            <a:r>
              <a:rPr lang="es-MX" dirty="0"/>
              <a:t> y </a:t>
            </a:r>
            <a:r>
              <a:rPr lang="es-MX" dirty="0" err="1"/>
              <a:t>Clay</a:t>
            </a:r>
            <a:r>
              <a:rPr lang="es-MX" dirty="0"/>
              <a:t> Johnson para cuidarnos de la </a:t>
            </a:r>
            <a:r>
              <a:rPr lang="es-MX" b="1" i="1" dirty="0"/>
              <a:t>Infoxicación.</a:t>
            </a:r>
          </a:p>
        </p:txBody>
      </p:sp>
    </p:spTree>
    <p:extLst>
      <p:ext uri="{BB962C8B-B14F-4D97-AF65-F5344CB8AC3E}">
        <p14:creationId xmlns:p14="http://schemas.microsoft.com/office/powerpoint/2010/main" val="10710164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3BAB597-3977-4DB9-B656-E641F04B4C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3964" y="13397"/>
            <a:ext cx="12505415" cy="6886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2414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FD7659-FEA9-45C7-BB37-2B31AC375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27" y="678873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es-MX" b="1" dirty="0">
                <a:solidFill>
                  <a:schemeClr val="accent6"/>
                </a:solidFill>
              </a:rPr>
              <a:t>¿Existe alguna relación en los cambios tecnológicos y ser jóvenes cristianos? </a:t>
            </a:r>
            <a:endParaRPr lang="es-MX" b="1" dirty="0">
              <a:solidFill>
                <a:schemeClr val="accent6"/>
              </a:solidFill>
              <a:highlight>
                <a:srgbClr val="FFFF00"/>
              </a:highlight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572BE2D-0444-456F-A73E-94D7CA3389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3800" y="2309700"/>
            <a:ext cx="9043764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MX" sz="2000" dirty="0"/>
              <a:t>Sí, el Dios cristiano está pendiente de su creación y aún más, con su Encarnación en Jesús de Nazaret nos ha hecho partícipes a todos los hombres de su divinidad, “(…) en virtud de la Creación, y aún más de la Encarnación, nada es profano en la tierra para quien sabe ver”. (Teilhard, 2008, p.32)</a:t>
            </a:r>
          </a:p>
          <a:p>
            <a:pPr marL="0" indent="0" algn="just">
              <a:buNone/>
            </a:pPr>
            <a:endParaRPr lang="es-MX" dirty="0"/>
          </a:p>
          <a:p>
            <a:pPr marL="0" indent="0" algn="just">
              <a:buNone/>
            </a:pPr>
            <a:r>
              <a:rPr lang="es-MX" sz="2000" dirty="0"/>
              <a:t>La historia del cosmos y la humanidad están aún en gestación, y las profundas transformaciones tecnológicas, sociales y políticas también pueden ser medios que nos acerquen al proyecto que Dios tiene para nosotros. </a:t>
            </a:r>
          </a:p>
        </p:txBody>
      </p:sp>
    </p:spTree>
    <p:extLst>
      <p:ext uri="{BB962C8B-B14F-4D97-AF65-F5344CB8AC3E}">
        <p14:creationId xmlns:p14="http://schemas.microsoft.com/office/powerpoint/2010/main" val="41834809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D198BAA2-597B-4E42-9158-D2B3EE2F8E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99712" y="2310819"/>
            <a:ext cx="5183188" cy="823912"/>
          </a:xfrm>
        </p:spPr>
        <p:txBody>
          <a:bodyPr>
            <a:normAutofit fontScale="92500" lnSpcReduction="10000"/>
          </a:bodyPr>
          <a:lstStyle/>
          <a:p>
            <a:endParaRPr lang="es-MX" dirty="0"/>
          </a:p>
          <a:p>
            <a:pPr algn="ctr"/>
            <a:r>
              <a:rPr lang="es-MX" dirty="0"/>
              <a:t>Benedicto XVI:</a:t>
            </a:r>
          </a:p>
          <a:p>
            <a:endParaRPr lang="es-MX" dirty="0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AB6D224-0698-45D9-A762-503428ED4E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9827" y="963803"/>
            <a:ext cx="10323475" cy="171878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MX" sz="2400" dirty="0"/>
              <a:t>“Hay una profunda relación entre la intimidad del </a:t>
            </a:r>
            <a:r>
              <a:rPr lang="es-MX" sz="2400" b="1" dirty="0"/>
              <a:t>Dios trinidad, el internet y nosotros.</a:t>
            </a:r>
            <a:r>
              <a:rPr lang="es-MX" sz="2400" dirty="0"/>
              <a:t> Detrás de cada uno está el deseo de comunicarse, de compartirse, de hacer común-unión.” </a:t>
            </a:r>
          </a:p>
        </p:txBody>
      </p:sp>
      <p:sp>
        <p:nvSpPr>
          <p:cNvPr id="8" name="Marcador de contenido 7">
            <a:extLst>
              <a:ext uri="{FF2B5EF4-FFF2-40B4-BE49-F238E27FC236}">
                <a16:creationId xmlns:a16="http://schemas.microsoft.com/office/drawing/2014/main" id="{71F2E12D-C110-4C71-A7AC-A204A89C62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99712" y="3287146"/>
            <a:ext cx="5183188" cy="368458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MX" dirty="0"/>
              <a:t> “Cuando sentimos la necesidad de acercarnos a otras personas, cuando deseamos conocerlas mejor y darnos a conocer, estamos respondiendo a la llamada divina, una llamada que está grabada en nuestra naturaleza de seres creados a imagen y semejanza de Dios, el Dios de la comunicación y de la comunión”.</a:t>
            </a:r>
          </a:p>
        </p:txBody>
      </p:sp>
      <p:pic>
        <p:nvPicPr>
          <p:cNvPr id="1026" name="Picture 2" descr="Resultado de imagen para skype party">
            <a:extLst>
              <a:ext uri="{FF2B5EF4-FFF2-40B4-BE49-F238E27FC236}">
                <a16:creationId xmlns:a16="http://schemas.microsoft.com/office/drawing/2014/main" id="{70C7512E-64B0-4212-A88E-319BEFB6F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736" y="2856479"/>
            <a:ext cx="5357519" cy="3568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73788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C4A0CAD-6582-46C2-9C91-8F0BD7F75E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418" y="555170"/>
            <a:ext cx="10515600" cy="154184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MX" sz="6000" b="1" dirty="0"/>
              <a:t>¿Qué es la cultura digital?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08A20AA-BCEE-7748-AF6D-21332ECBE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496" y="2097017"/>
            <a:ext cx="4829443" cy="322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3348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9">
            <a:extLst>
              <a:ext uri="{FF2B5EF4-FFF2-40B4-BE49-F238E27FC236}">
                <a16:creationId xmlns:a16="http://schemas.microsoft.com/office/drawing/2014/main" id="{C11EE62C-5B37-4D09-A4D8-C06F19625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3782" y="330993"/>
            <a:ext cx="7523018" cy="2294263"/>
          </a:xfrm>
        </p:spPr>
        <p:txBody>
          <a:bodyPr>
            <a:normAutofit fontScale="90000"/>
          </a:bodyPr>
          <a:lstStyle/>
          <a:p>
            <a:pPr algn="r"/>
            <a:r>
              <a:rPr lang="es-MX" sz="2400" dirty="0">
                <a:solidFill>
                  <a:schemeClr val="tx1"/>
                </a:solidFill>
              </a:rPr>
              <a:t>“El internet con todos sus riesgos y retos éticos también nos brinda enormes oportunidades de encuentro con el otro. </a:t>
            </a:r>
            <a:r>
              <a:rPr lang="es-ES_tradnl" sz="2400" dirty="0">
                <a:solidFill>
                  <a:schemeClr val="tx1"/>
                </a:solidFill>
              </a:rPr>
              <a:t>Una espiritualidad madura puede y debe integrarlos a su forma de ser Iglesia.” </a:t>
            </a:r>
            <a:br>
              <a:rPr lang="es-ES_tradnl" sz="2400" dirty="0">
                <a:solidFill>
                  <a:schemeClr val="tx1"/>
                </a:solidFill>
              </a:rPr>
            </a:br>
            <a:br>
              <a:rPr lang="es-ES_tradnl" sz="2400" dirty="0">
                <a:solidFill>
                  <a:schemeClr val="tx1"/>
                </a:solidFill>
              </a:rPr>
            </a:br>
            <a:r>
              <a:rPr lang="it-IT" sz="2400" dirty="0">
                <a:solidFill>
                  <a:schemeClr val="tx1"/>
                </a:solidFill>
              </a:rPr>
              <a:t>Antonio</a:t>
            </a:r>
            <a:r>
              <a:rPr lang="en-US" sz="2400" dirty="0">
                <a:solidFill>
                  <a:schemeClr val="tx1"/>
                </a:solidFill>
              </a:rPr>
              <a:t> </a:t>
            </a:r>
            <a:r>
              <a:rPr lang="es-ES_tradnl" sz="2400" dirty="0" err="1">
                <a:solidFill>
                  <a:schemeClr val="tx1"/>
                </a:solidFill>
              </a:rPr>
              <a:t>Spadaro</a:t>
            </a:r>
            <a:r>
              <a:rPr lang="es-ES_tradnl" sz="2400" dirty="0">
                <a:solidFill>
                  <a:schemeClr val="tx1"/>
                </a:solidFill>
              </a:rPr>
              <a:t>,</a:t>
            </a:r>
            <a:r>
              <a:rPr lang="en-US" sz="2400" dirty="0">
                <a:solidFill>
                  <a:schemeClr val="tx1"/>
                </a:solidFill>
              </a:rPr>
              <a:t> </a:t>
            </a:r>
            <a:r>
              <a:rPr lang="es-ES_tradnl" sz="2400" dirty="0">
                <a:solidFill>
                  <a:schemeClr val="tx1"/>
                </a:solidFill>
              </a:rPr>
              <a:t>jesuita investigador de la</a:t>
            </a:r>
            <a:r>
              <a:rPr lang="en-US" sz="2400" dirty="0">
                <a:solidFill>
                  <a:schemeClr val="tx1"/>
                </a:solidFill>
              </a:rPr>
              <a:t> </a:t>
            </a:r>
            <a:r>
              <a:rPr lang="es-ES_tradnl" sz="2400" dirty="0" err="1">
                <a:solidFill>
                  <a:schemeClr val="tx1"/>
                </a:solidFill>
              </a:rPr>
              <a:t>ciberteolog</a:t>
            </a:r>
            <a:r>
              <a:rPr lang="en-US" sz="2400" dirty="0" err="1">
                <a:solidFill>
                  <a:schemeClr val="tx1"/>
                </a:solidFill>
              </a:rPr>
              <a:t>ía</a:t>
            </a:r>
            <a:br>
              <a:rPr lang="es-ES_tradnl" dirty="0">
                <a:solidFill>
                  <a:schemeClr val="tx1"/>
                </a:solidFill>
              </a:rPr>
            </a:b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8" name="Marcador de contenido 7">
            <a:extLst>
              <a:ext uri="{FF2B5EF4-FFF2-40B4-BE49-F238E27FC236}">
                <a16:creationId xmlns:a16="http://schemas.microsoft.com/office/drawing/2014/main" id="{9AD06218-DAEC-48C5-B848-ED051F8AF6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4682331"/>
            <a:ext cx="10515600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es-ES_tradnl" b="1" dirty="0"/>
          </a:p>
          <a:p>
            <a:pPr marL="0" indent="0" algn="just">
              <a:buNone/>
            </a:pPr>
            <a:r>
              <a:rPr lang="it-IT" sz="2000" b="1" dirty="0"/>
              <a:t> </a:t>
            </a:r>
            <a:r>
              <a:rPr lang="en-US" sz="2000" b="1" dirty="0"/>
              <a:t>«</a:t>
            </a:r>
            <a:r>
              <a:rPr lang="es-ES_tradnl" sz="2000" dirty="0"/>
              <a:t>La apuesta es m</a:t>
            </a:r>
            <a:r>
              <a:rPr lang="en-US" sz="2000" dirty="0"/>
              <a:t>á</a:t>
            </a:r>
            <a:r>
              <a:rPr lang="es-ES_tradnl" sz="2000" dirty="0"/>
              <a:t>s elevada y global, estamos llamados a ayudar a la humanidad a comprender el significado profundo de la red misma en el proyecto de Dios: no como un instrumento que se usa, sino como un</a:t>
            </a:r>
            <a:r>
              <a:rPr lang="en-US" sz="2000" dirty="0"/>
              <a:t> </a:t>
            </a:r>
            <a:r>
              <a:rPr lang="de-DE" sz="2000" dirty="0"/>
              <a:t>ambiente</a:t>
            </a:r>
            <a:r>
              <a:rPr lang="en-US" sz="2000" dirty="0"/>
              <a:t> </a:t>
            </a:r>
            <a:r>
              <a:rPr lang="es-ES_tradnl" sz="2000" dirty="0"/>
              <a:t>que se </a:t>
            </a:r>
            <a:r>
              <a:rPr lang="it-IT" sz="2000" i="1" dirty="0"/>
              <a:t>vive</a:t>
            </a:r>
            <a:r>
              <a:rPr lang="it-IT" sz="2000" dirty="0"/>
              <a:t>.</a:t>
            </a:r>
            <a:r>
              <a:rPr lang="en-US" sz="2000" dirty="0"/>
              <a:t>»</a:t>
            </a:r>
            <a:r>
              <a:rPr lang="es-ES_tradnl" sz="2000" dirty="0"/>
              <a:t> </a:t>
            </a:r>
          </a:p>
          <a:p>
            <a:pPr marL="0" indent="0" algn="r">
              <a:buNone/>
            </a:pPr>
            <a:r>
              <a:rPr lang="es-ES_tradnl" sz="2000" b="1" dirty="0"/>
              <a:t>(Antonio </a:t>
            </a:r>
            <a:r>
              <a:rPr lang="es-ES_tradnl" sz="2000" b="1" dirty="0" err="1"/>
              <a:t>Spadaro</a:t>
            </a:r>
            <a:r>
              <a:rPr lang="es-ES_tradnl" sz="2000" b="1" dirty="0"/>
              <a:t>, 2014, p.16)</a:t>
            </a:r>
            <a:r>
              <a:rPr lang="es-ES_tradnl" sz="2000" dirty="0"/>
              <a:t>  </a:t>
            </a:r>
            <a:endParaRPr lang="es-MX" sz="2000" b="1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547B504C-34C0-4C79-BAF7-B8918D71A9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2171" y="2791510"/>
            <a:ext cx="4154629" cy="221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5070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3A4BBC2-4645-40D4-A98D-791A6BA396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523" y="355765"/>
            <a:ext cx="10515600" cy="589719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s-MX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s-MX" sz="2600" dirty="0">
                <a:latin typeface="Arial" panose="020B0604020202020204" pitchFamily="34" charset="0"/>
                <a:cs typeface="Arial" panose="020B0604020202020204" pitchFamily="34" charset="0"/>
              </a:rPr>
              <a:t>Desde una espiritualidad con estrecha relación con el mundo, Teilhard de Chardin SJ nos recuerda que </a:t>
            </a:r>
            <a:r>
              <a:rPr lang="es-MX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“El Dios encarnado no ha venido a disminuir en nosotros la responsabilidad magnífica ni la espléndida ambición de hacernos a nosotros mismos” </a:t>
            </a:r>
          </a:p>
          <a:p>
            <a:pPr marL="0" indent="0" algn="r">
              <a:buNone/>
            </a:pPr>
            <a:r>
              <a:rPr lang="es-MX" sz="2600" dirty="0">
                <a:latin typeface="Arial" panose="020B0604020202020204" pitchFamily="34" charset="0"/>
                <a:cs typeface="Arial" panose="020B0604020202020204" pitchFamily="34" charset="0"/>
              </a:rPr>
              <a:t>(Chardin, 2008, p. 35)</a:t>
            </a:r>
          </a:p>
          <a:p>
            <a:pPr marL="0" indent="0" algn="ctr">
              <a:buNone/>
            </a:pPr>
            <a:endParaRPr lang="es-MX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s-MX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2E894C9-1E0C-442E-91FC-180C86E1AB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2505" y="3687812"/>
            <a:ext cx="3723608" cy="256515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49950F2-F5CD-4F87-A6D2-5CF6D3E6F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3948" y="3749654"/>
            <a:ext cx="3354951" cy="2503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3187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B52A01-8516-4E95-86C0-49737E63B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/>
              <a:t>Habitar el Internet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9FF50A2-2C94-4B58-82A8-6AE86CBF5F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7013" y="1690687"/>
            <a:ext cx="10515599" cy="4390623"/>
          </a:xfrm>
        </p:spPr>
        <p:txBody>
          <a:bodyPr>
            <a:normAutofit fontScale="40000" lnSpcReduction="20000"/>
          </a:bodyPr>
          <a:lstStyle/>
          <a:p>
            <a:endParaRPr lang="es-MX" sz="3200" dirty="0"/>
          </a:p>
          <a:p>
            <a:pPr algn="just"/>
            <a:r>
              <a:rPr lang="es-MX" sz="3800" dirty="0"/>
              <a:t>Requiere trabajar nuestra sensibilidad, apertura y disposición para encontrar en nuestro tiempo, con sus retos y transformaciones el medio divino por el que Dios quiere amarnos y vernos plenos, ejerciendo todos nuestros talentos.</a:t>
            </a:r>
          </a:p>
          <a:p>
            <a:pPr algn="just"/>
            <a:endParaRPr lang="es-MX" sz="3800" dirty="0"/>
          </a:p>
          <a:p>
            <a:pPr algn="just"/>
            <a:r>
              <a:rPr lang="es-MX" sz="3800" dirty="0"/>
              <a:t>Recordar que nuestras relaciones en las redes siguen siendo con personas.</a:t>
            </a:r>
          </a:p>
          <a:p>
            <a:pPr algn="just"/>
            <a:endParaRPr lang="es-MX" sz="3800" dirty="0"/>
          </a:p>
          <a:p>
            <a:pPr algn="just"/>
            <a:r>
              <a:rPr lang="es-MX" sz="3800" dirty="0"/>
              <a:t>Mirar lo que pasa en la red y ver con otros ojos lo que está pasando ahí.</a:t>
            </a:r>
          </a:p>
          <a:p>
            <a:pPr algn="just"/>
            <a:endParaRPr lang="es-MX" sz="3800" dirty="0"/>
          </a:p>
          <a:p>
            <a:pPr algn="just"/>
            <a:r>
              <a:rPr lang="es-MX" sz="3800" dirty="0"/>
              <a:t>Abrirme al diálogo.</a:t>
            </a:r>
          </a:p>
          <a:p>
            <a:pPr marL="0" indent="0" algn="just">
              <a:buNone/>
            </a:pPr>
            <a:endParaRPr lang="es-MX" sz="3800" dirty="0"/>
          </a:p>
          <a:p>
            <a:pPr algn="just"/>
            <a:r>
              <a:rPr lang="es-MX" sz="3800" dirty="0"/>
              <a:t>Promover los derechos humanos y digitales.</a:t>
            </a:r>
          </a:p>
          <a:p>
            <a:pPr marL="0" indent="0" algn="just">
              <a:buNone/>
            </a:pPr>
            <a:endParaRPr lang="es-MX" sz="3800" dirty="0"/>
          </a:p>
          <a:p>
            <a:pPr algn="just"/>
            <a:r>
              <a:rPr lang="es-MX" sz="3800" dirty="0"/>
              <a:t>Discernir la vida. Sentir y pensar: ¿a dónde voy y a qué en la red?</a:t>
            </a:r>
          </a:p>
          <a:p>
            <a:pPr marL="0" indent="0" algn="just">
              <a:buNone/>
            </a:pPr>
            <a:endParaRPr lang="es-MX" sz="3800" dirty="0"/>
          </a:p>
          <a:p>
            <a:pPr algn="just"/>
            <a:endParaRPr lang="es-MX" sz="3800" dirty="0"/>
          </a:p>
          <a:p>
            <a:pPr marL="0" indent="0" algn="just">
              <a:buNone/>
            </a:pPr>
            <a:endParaRPr lang="es-MX" sz="3200" dirty="0"/>
          </a:p>
          <a:p>
            <a:pPr marL="0" indent="0" algn="just">
              <a:buNone/>
            </a:pP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2019382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C9C9F5-BD5E-4732-9A26-93BC9ED44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457" y="378980"/>
            <a:ext cx="10515600" cy="1325563"/>
          </a:xfrm>
        </p:spPr>
        <p:txBody>
          <a:bodyPr/>
          <a:lstStyle/>
          <a:p>
            <a:r>
              <a:rPr lang="es-MX" dirty="0"/>
              <a:t>Referencias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C7E3D1-E629-44A4-B157-0CDD86DEE3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1457" y="1704543"/>
            <a:ext cx="10515600" cy="4351338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es-MX" sz="1700" dirty="0"/>
          </a:p>
          <a:p>
            <a:pPr marL="0" indent="0">
              <a:buNone/>
            </a:pPr>
            <a:r>
              <a:rPr lang="es-MX" sz="1800" dirty="0"/>
              <a:t>Alfons </a:t>
            </a:r>
            <a:r>
              <a:rPr lang="es-MX" sz="1800" dirty="0" err="1"/>
              <a:t>Cornella</a:t>
            </a:r>
            <a:r>
              <a:rPr lang="es-MX" sz="1800" dirty="0"/>
              <a:t>. (2003). Infoxicación. septiembre 20178, de Alfons </a:t>
            </a:r>
            <a:r>
              <a:rPr lang="es-MX" sz="1800" dirty="0" err="1"/>
              <a:t>Cornella</a:t>
            </a:r>
            <a:r>
              <a:rPr lang="es-MX" sz="1800" dirty="0"/>
              <a:t> Sitio web: </a:t>
            </a:r>
            <a:r>
              <a:rPr lang="es-MX" sz="1800" dirty="0">
                <a:hlinkClick r:id="rId2"/>
              </a:rPr>
              <a:t>http://alfonscornella.com.mialias.net/books/infoxicacion-2003/</a:t>
            </a:r>
            <a:endParaRPr lang="es-MX" sz="1800" dirty="0"/>
          </a:p>
          <a:p>
            <a:pPr marL="0" indent="0">
              <a:buNone/>
            </a:pPr>
            <a:endParaRPr lang="es-MX" sz="1700" dirty="0"/>
          </a:p>
          <a:p>
            <a:pPr marL="0" indent="0">
              <a:buNone/>
            </a:pPr>
            <a:r>
              <a:rPr lang="es-MX" sz="1700" dirty="0"/>
              <a:t>Antonio </a:t>
            </a:r>
            <a:r>
              <a:rPr lang="es-MX" sz="1700" dirty="0" err="1"/>
              <a:t>Painn</a:t>
            </a:r>
            <a:r>
              <a:rPr lang="es-MX" sz="1700" dirty="0"/>
              <a:t>. (S.f.). ¿Estamos llegando a la saturación de contenidos?. septiembre 2018, de Antonio </a:t>
            </a:r>
            <a:r>
              <a:rPr lang="es-MX" sz="1700" dirty="0" err="1"/>
              <a:t>Painn</a:t>
            </a:r>
            <a:r>
              <a:rPr lang="es-MX" sz="1700" dirty="0"/>
              <a:t> </a:t>
            </a:r>
            <a:r>
              <a:rPr lang="es-MX" sz="1700" dirty="0" err="1"/>
              <a:t>Creative</a:t>
            </a:r>
            <a:r>
              <a:rPr lang="es-MX" sz="1700" dirty="0"/>
              <a:t> </a:t>
            </a:r>
            <a:r>
              <a:rPr lang="es-MX" sz="1700" dirty="0" err="1"/>
              <a:t>Design</a:t>
            </a:r>
            <a:r>
              <a:rPr lang="es-MX" sz="1700" dirty="0"/>
              <a:t> Sitio web: </a:t>
            </a:r>
            <a:r>
              <a:rPr lang="es-MX" sz="1700" dirty="0">
                <a:hlinkClick r:id="rId3"/>
              </a:rPr>
              <a:t>https://www.antoniopainn.com/estamos-llegando-la-saturacion-de-contenidos/</a:t>
            </a:r>
            <a:endParaRPr lang="es-MX" sz="1700" dirty="0"/>
          </a:p>
          <a:p>
            <a:pPr marL="0" indent="0">
              <a:buNone/>
            </a:pPr>
            <a:endParaRPr lang="es-MX" sz="1700" dirty="0"/>
          </a:p>
          <a:p>
            <a:pPr marL="0" indent="0">
              <a:buNone/>
            </a:pPr>
            <a:r>
              <a:rPr lang="es-MX" sz="1700" dirty="0"/>
              <a:t>Antonio </a:t>
            </a:r>
            <a:r>
              <a:rPr lang="es-MX" sz="1700" dirty="0" err="1"/>
              <a:t>Spadaro</a:t>
            </a:r>
            <a:r>
              <a:rPr lang="es-MX" sz="1700" dirty="0"/>
              <a:t>. (2014). </a:t>
            </a:r>
            <a:r>
              <a:rPr lang="es-MX" sz="1700" dirty="0" err="1"/>
              <a:t>Ciberteología</a:t>
            </a:r>
            <a:r>
              <a:rPr lang="es-MX" sz="1700" dirty="0"/>
              <a:t>. Barcelona: Herder.</a:t>
            </a:r>
          </a:p>
          <a:p>
            <a:pPr marL="0" indent="0">
              <a:buNone/>
            </a:pPr>
            <a:br>
              <a:rPr lang="es-MX" sz="1700" dirty="0"/>
            </a:br>
            <a:r>
              <a:rPr lang="es-MX" sz="1700" dirty="0"/>
              <a:t>Benedicto XVI. (2009). Nuevas tecnologías, nuevas relaciones. Promover una cultura de respeto, de diálogo, de amistad. 1 de octubre 2018, de Santa Sede. Sitio web: </a:t>
            </a:r>
            <a:r>
              <a:rPr lang="es-MX" sz="1700" dirty="0">
                <a:hlinkClick r:id="rId4"/>
              </a:rPr>
              <a:t>http://w2.vatican.va/content/benedict-xvi/es/messages/communications/documents/hf_ben-xvi_mes_20090124_43rd-world-communications-day.html</a:t>
            </a:r>
            <a:endParaRPr lang="es-MX" sz="1700" dirty="0"/>
          </a:p>
          <a:p>
            <a:pPr marL="0" indent="0" algn="just">
              <a:buNone/>
            </a:pPr>
            <a:endParaRPr lang="es-MX" sz="1700" dirty="0"/>
          </a:p>
          <a:p>
            <a:pPr marL="0" indent="0" algn="just">
              <a:buNone/>
            </a:pPr>
            <a:r>
              <a:rPr lang="es-MX" sz="1700" dirty="0" err="1"/>
              <a:t>Deuze</a:t>
            </a:r>
            <a:r>
              <a:rPr lang="es-MX" sz="1700" dirty="0"/>
              <a:t>, M. (2006). </a:t>
            </a:r>
            <a:r>
              <a:rPr lang="es-MX" sz="1700" dirty="0" err="1"/>
              <a:t>Participation</a:t>
            </a:r>
            <a:r>
              <a:rPr lang="es-MX" sz="1700" dirty="0"/>
              <a:t>, </a:t>
            </a:r>
            <a:r>
              <a:rPr lang="es-MX" sz="1700" dirty="0" err="1"/>
              <a:t>remediation</a:t>
            </a:r>
            <a:r>
              <a:rPr lang="es-MX" sz="1700" dirty="0"/>
              <a:t>, </a:t>
            </a:r>
            <a:r>
              <a:rPr lang="es-MX" sz="1700" dirty="0" err="1"/>
              <a:t>bricolage</a:t>
            </a:r>
            <a:r>
              <a:rPr lang="es-MX" sz="1700" dirty="0"/>
              <a:t>: </a:t>
            </a:r>
            <a:r>
              <a:rPr lang="es-MX" sz="1700" dirty="0" err="1"/>
              <a:t>Considering</a:t>
            </a:r>
            <a:r>
              <a:rPr lang="es-MX" sz="1700" dirty="0"/>
              <a:t> principal </a:t>
            </a:r>
            <a:r>
              <a:rPr lang="es-MX" sz="1700" dirty="0" err="1"/>
              <a:t>components</a:t>
            </a:r>
            <a:r>
              <a:rPr lang="es-MX" sz="1700" dirty="0"/>
              <a:t> </a:t>
            </a:r>
            <a:r>
              <a:rPr lang="es-MX" sz="1700" dirty="0" err="1"/>
              <a:t>of</a:t>
            </a:r>
            <a:r>
              <a:rPr lang="es-MX" sz="1700" dirty="0"/>
              <a:t> a digital culture. </a:t>
            </a:r>
            <a:r>
              <a:rPr lang="es-MX" sz="1700" dirty="0" err="1"/>
              <a:t>The</a:t>
            </a:r>
            <a:r>
              <a:rPr lang="es-MX" sz="1700" dirty="0"/>
              <a:t> </a:t>
            </a:r>
            <a:r>
              <a:rPr lang="es-MX" sz="1700" dirty="0" err="1"/>
              <a:t>Information</a:t>
            </a:r>
            <a:r>
              <a:rPr lang="es-MX" sz="1700" dirty="0"/>
              <a:t> </a:t>
            </a:r>
            <a:r>
              <a:rPr lang="es-MX" sz="1700" dirty="0" err="1"/>
              <a:t>Society</a:t>
            </a:r>
            <a:r>
              <a:rPr lang="es-MX" sz="1700" dirty="0"/>
              <a:t>, 22(2), 63-75.</a:t>
            </a:r>
          </a:p>
          <a:p>
            <a:pPr marL="0" indent="0">
              <a:buNone/>
            </a:pPr>
            <a:br>
              <a:rPr lang="es-MX" sz="1700" dirty="0"/>
            </a:br>
            <a:r>
              <a:rPr lang="es-MX" sz="1700" dirty="0"/>
              <a:t>Teilhard de Chardin. (2008). El medio divino. Madrid: Trotta.</a:t>
            </a:r>
          </a:p>
          <a:p>
            <a:pPr marL="0" indent="0">
              <a:buNone/>
            </a:pPr>
            <a:endParaRPr lang="es-MX" sz="1700" dirty="0"/>
          </a:p>
          <a:p>
            <a:pPr marL="0" indent="0">
              <a:buNone/>
            </a:pPr>
            <a:r>
              <a:rPr lang="es-MX" sz="1700" dirty="0"/>
              <a:t>Global Web Index. (2018). Informe Global Web </a:t>
            </a:r>
            <a:r>
              <a:rPr lang="es-MX" sz="1700" dirty="0" err="1"/>
              <a:t>Index</a:t>
            </a:r>
            <a:r>
              <a:rPr lang="es-MX" sz="1700" dirty="0"/>
              <a:t> 2018. 01 de octubre, de Global Web Index. Sitio web: https://blog.globalwebindex.com/chart-of-the-day/internet-users-have-average-of-7-social-accounts/</a:t>
            </a:r>
            <a:br>
              <a:rPr lang="es-MX" sz="1600" dirty="0"/>
            </a:br>
            <a:endParaRPr lang="es-MX" sz="1600" dirty="0"/>
          </a:p>
        </p:txBody>
      </p:sp>
    </p:spTree>
    <p:extLst>
      <p:ext uri="{BB962C8B-B14F-4D97-AF65-F5344CB8AC3E}">
        <p14:creationId xmlns:p14="http://schemas.microsoft.com/office/powerpoint/2010/main" val="32453042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084B13-1EA8-4686-ACBB-51F03CD19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189" y="1039091"/>
            <a:ext cx="8596668" cy="1320800"/>
          </a:xfrm>
        </p:spPr>
        <p:txBody>
          <a:bodyPr>
            <a:normAutofit/>
          </a:bodyPr>
          <a:lstStyle/>
          <a:p>
            <a:r>
              <a:rPr lang="es-MX" dirty="0"/>
              <a:t>Recordemos que </a:t>
            </a:r>
            <a:r>
              <a:rPr lang="es-MX" b="1" i="1" dirty="0"/>
              <a:t>CULTURA</a:t>
            </a:r>
            <a:r>
              <a:rPr lang="es-MX" dirty="0"/>
              <a:t> tiene que ver con: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78D1DB4-F02A-43A0-8D9A-DF3839EFF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8309" y="2506662"/>
            <a:ext cx="10515600" cy="435133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s-MX" dirty="0"/>
              <a:t>Costumbres y tradiciones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MX" dirty="0"/>
              <a:t>Conductas, modos de relacionarnos con las personas, la naturaleza, las cosas, etc.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MX" dirty="0"/>
              <a:t>Ideologías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MX" dirty="0"/>
              <a:t>Mitos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MX" dirty="0"/>
              <a:t>Inventos tecnológicos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MX" dirty="0"/>
              <a:t>Rituales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MX" dirty="0"/>
              <a:t>Modos de pensar</a:t>
            </a:r>
          </a:p>
          <a:p>
            <a:pPr marL="0" indent="0">
              <a:buNone/>
            </a:pP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8561526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5A23964-439E-2E42-9BE7-DE19993683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083" y="3296490"/>
            <a:ext cx="5197170" cy="366779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C590C0E-85E8-4D0A-A4E2-4C1BDE0A9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Cultura Digital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796952D-830B-4A42-8F36-1458F9ACD0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514318"/>
            <a:ext cx="8730343" cy="219825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MX" sz="2400" dirty="0"/>
              <a:t>Es el conjunto de procesos sociales y culturales derivados de un contexto en el que las tecnologías digitales son centrales. Dando pie a “un conjunto de valores, prácticas y expectativas acerca de la manera  en que las personas se comportan e interactúan en la sociedad red” (Mark Deuze, 2006).</a:t>
            </a:r>
          </a:p>
        </p:txBody>
      </p:sp>
    </p:spTree>
    <p:extLst>
      <p:ext uri="{BB962C8B-B14F-4D97-AF65-F5344CB8AC3E}">
        <p14:creationId xmlns:p14="http://schemas.microsoft.com/office/powerpoint/2010/main" val="28434487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578F230-2644-47A8-BF83-445E889B62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s-MX" sz="2400" dirty="0"/>
              <a:t>«El abordaje de una cultura digital desde una perspectiva crítica debe involucrar la reflexión profunda sobre nuestras formas de apropiación tecnológica y el lugar que ocupan en la geopolítica de conocimiento, el ejercicio político, la defensa de derechos o la desigualdad social.»</a:t>
            </a:r>
          </a:p>
          <a:p>
            <a:pPr marL="0" indent="0" algn="r">
              <a:buNone/>
            </a:pPr>
            <a:endParaRPr lang="es-MX" dirty="0"/>
          </a:p>
          <a:p>
            <a:pPr marL="0" indent="0" algn="r">
              <a:buNone/>
            </a:pPr>
            <a:r>
              <a:rPr lang="es-MX" dirty="0"/>
              <a:t>Paola Ricaurte  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391227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6D0A5D-AD52-4473-A9E8-4A6D0D85C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1124" y="5879627"/>
            <a:ext cx="10515600" cy="1017910"/>
          </a:xfrm>
        </p:spPr>
        <p:txBody>
          <a:bodyPr>
            <a:normAutofit/>
          </a:bodyPr>
          <a:lstStyle/>
          <a:p>
            <a:r>
              <a:rPr lang="es-MX" sz="2800" b="1" dirty="0">
                <a:solidFill>
                  <a:schemeClr val="tx1"/>
                </a:solidFill>
              </a:rPr>
              <a:t>Lo DIGITAL es un cambio cultural</a:t>
            </a:r>
            <a:r>
              <a:rPr lang="es-MX" sz="28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27D4958D-8E36-431A-AEAE-2F77ED24E32A}"/>
              </a:ext>
            </a:extLst>
          </p:cNvPr>
          <p:cNvSpPr/>
          <p:nvPr/>
        </p:nvSpPr>
        <p:spPr>
          <a:xfrm>
            <a:off x="718539" y="541332"/>
            <a:ext cx="558037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3600" b="1" dirty="0">
                <a:solidFill>
                  <a:schemeClr val="accent1"/>
                </a:solidFill>
              </a:rPr>
              <a:t>Cambios y desafíos de la </a:t>
            </a:r>
          </a:p>
          <a:p>
            <a:r>
              <a:rPr lang="es-MX" sz="3600" b="1" dirty="0">
                <a:solidFill>
                  <a:schemeClr val="accent1"/>
                </a:solidFill>
              </a:rPr>
              <a:t>transformación digital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4825853D-708F-4F0C-A0B0-21FCE63EB4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3277" y="2104697"/>
            <a:ext cx="2265647" cy="2829675"/>
          </a:xfrm>
          <a:prstGeom prst="rect">
            <a:avLst/>
          </a:prstGeom>
        </p:spPr>
      </p:pic>
      <p:pic>
        <p:nvPicPr>
          <p:cNvPr id="2050" name="Picture 2" descr="Resultado de imagen para selfie mona lisa">
            <a:extLst>
              <a:ext uri="{FF2B5EF4-FFF2-40B4-BE49-F238E27FC236}">
                <a16:creationId xmlns:a16="http://schemas.microsoft.com/office/drawing/2014/main" id="{C4F7A5DC-CB0B-4277-AACF-8C86A77F8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4293" y="3716185"/>
            <a:ext cx="2264966" cy="134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26F6E9B-BDE9-48F9-BE64-BB285429E9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0387" y="2054811"/>
            <a:ext cx="1848035" cy="146472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71B10FA0-426B-40AF-8AE7-026D16C477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3165" y="3212544"/>
            <a:ext cx="2156887" cy="136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262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contenido 2">
            <a:extLst>
              <a:ext uri="{FF2B5EF4-FFF2-40B4-BE49-F238E27FC236}">
                <a16:creationId xmlns:a16="http://schemas.microsoft.com/office/drawing/2014/main" id="{D92BD22F-5642-ED45-B41A-870710F23C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326" y="1251115"/>
            <a:ext cx="5029406" cy="447828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s-MX" dirty="0">
                <a:solidFill>
                  <a:schemeClr val="tx1">
                    <a:lumMod val="95000"/>
                  </a:schemeClr>
                </a:solidFill>
              </a:rPr>
              <a:t>Cada individuo tiene de promedio más de 7 cuentas activas en las redes sociales.  Entre los más jóvenes, de los 16 a los 34 años, el promedio aumenta hasta 8.7, y se reduce a 4.6 entre los mayores de 55 años, según demuestra el último informe de </a:t>
            </a:r>
            <a:r>
              <a:rPr lang="es-MX" dirty="0">
                <a:solidFill>
                  <a:schemeClr val="tx1">
                    <a:lumMod val="9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Global Web Index 2018</a:t>
            </a:r>
            <a:r>
              <a:rPr lang="es-MX" dirty="0">
                <a:solidFill>
                  <a:schemeClr val="tx1">
                    <a:lumMod val="95000"/>
                  </a:schemeClr>
                </a:solidFill>
              </a:rPr>
              <a:t>.</a:t>
            </a:r>
          </a:p>
          <a:p>
            <a:pPr marL="0" indent="0">
              <a:buNone/>
            </a:pPr>
            <a:endParaRPr lang="es-MX" dirty="0">
              <a:solidFill>
                <a:schemeClr val="tx1">
                  <a:lumMod val="95000"/>
                </a:schemeClr>
              </a:solidFill>
            </a:endParaRPr>
          </a:p>
          <a:p>
            <a:pPr marL="0" indent="0">
              <a:buNone/>
            </a:pPr>
            <a:r>
              <a:rPr lang="es-MX" b="1" dirty="0">
                <a:solidFill>
                  <a:schemeClr val="tx1">
                    <a:lumMod val="95000"/>
                  </a:schemeClr>
                </a:solidFill>
              </a:rPr>
              <a:t>Al día los mexicanos pasamos 8 horas 17 minutos activos en las redes sociales.</a:t>
            </a:r>
          </a:p>
          <a:p>
            <a:endParaRPr lang="es-MX" sz="2000" dirty="0">
              <a:solidFill>
                <a:srgbClr val="000000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F836EAE-C773-D345-A905-0DEB309650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440" y="1810394"/>
            <a:ext cx="5056060" cy="3359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2935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910D437-030E-4E83-B49E-2D1423E5B4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495" y="662733"/>
            <a:ext cx="7369010" cy="5532533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5285B885-6F63-984E-A3C8-6CC5097B2785}"/>
              </a:ext>
            </a:extLst>
          </p:cNvPr>
          <p:cNvSpPr/>
          <p:nvPr/>
        </p:nvSpPr>
        <p:spPr>
          <a:xfrm>
            <a:off x="2854036" y="997527"/>
            <a:ext cx="2644239" cy="512618"/>
          </a:xfrm>
          <a:prstGeom prst="rect">
            <a:avLst/>
          </a:prstGeom>
          <a:solidFill>
            <a:srgbClr val="F662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6337F89-4309-406A-9149-8A106F3219F5}"/>
              </a:ext>
            </a:extLst>
          </p:cNvPr>
          <p:cNvSpPr txBox="1"/>
          <p:nvPr/>
        </p:nvSpPr>
        <p:spPr>
          <a:xfrm>
            <a:off x="2939019" y="1048479"/>
            <a:ext cx="26442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solidFill>
                  <a:schemeClr val="bg1"/>
                </a:solidFill>
              </a:rPr>
              <a:t>MEMORIZACIÓN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9BC1F0D3-721A-7C40-9182-6E2143B30ECB}"/>
              </a:ext>
            </a:extLst>
          </p:cNvPr>
          <p:cNvSpPr/>
          <p:nvPr/>
        </p:nvSpPr>
        <p:spPr>
          <a:xfrm>
            <a:off x="6693727" y="1023003"/>
            <a:ext cx="2644239" cy="512618"/>
          </a:xfrm>
          <a:prstGeom prst="rect">
            <a:avLst/>
          </a:prstGeom>
          <a:solidFill>
            <a:srgbClr val="F547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D2B82B3-9C10-4481-92F5-18E41AA0FF9F}"/>
              </a:ext>
            </a:extLst>
          </p:cNvPr>
          <p:cNvSpPr txBox="1"/>
          <p:nvPr/>
        </p:nvSpPr>
        <p:spPr>
          <a:xfrm>
            <a:off x="6317673" y="933138"/>
            <a:ext cx="3292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chemeClr val="bg1"/>
                </a:solidFill>
              </a:rPr>
              <a:t>Comprobación de hechos, búsqueda de información. 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86EC2DDD-9C6F-7145-AA39-A2D48444D6BF}"/>
              </a:ext>
            </a:extLst>
          </p:cNvPr>
          <p:cNvSpPr/>
          <p:nvPr/>
        </p:nvSpPr>
        <p:spPr>
          <a:xfrm>
            <a:off x="2939019" y="5779630"/>
            <a:ext cx="5706217" cy="3463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4D2EC06-B9D9-41D2-BC25-524EDD913BC6}"/>
              </a:ext>
            </a:extLst>
          </p:cNvPr>
          <p:cNvSpPr txBox="1"/>
          <p:nvPr/>
        </p:nvSpPr>
        <p:spPr>
          <a:xfrm>
            <a:off x="3519055" y="5793484"/>
            <a:ext cx="2173184" cy="371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Cultura Clásica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F96743B-26BA-4D42-8EC2-A9B85FC3F72E}"/>
              </a:ext>
            </a:extLst>
          </p:cNvPr>
          <p:cNvSpPr txBox="1"/>
          <p:nvPr/>
        </p:nvSpPr>
        <p:spPr>
          <a:xfrm>
            <a:off x="6929254" y="5749803"/>
            <a:ext cx="2173184" cy="371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/>
              <a:t>Cultura digital</a:t>
            </a:r>
          </a:p>
        </p:txBody>
      </p:sp>
    </p:spTree>
    <p:extLst>
      <p:ext uri="{BB962C8B-B14F-4D97-AF65-F5344CB8AC3E}">
        <p14:creationId xmlns:p14="http://schemas.microsoft.com/office/powerpoint/2010/main" val="21556163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31E62D-E5F8-47FA-88DF-1BE7BA36F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865" y="955481"/>
            <a:ext cx="7590262" cy="956446"/>
          </a:xfrm>
        </p:spPr>
        <p:txBody>
          <a:bodyPr>
            <a:normAutofit/>
          </a:bodyPr>
          <a:lstStyle/>
          <a:p>
            <a:pPr algn="ctr"/>
            <a:r>
              <a:rPr lang="es-MX" b="1" dirty="0"/>
              <a:t>Amor en tiempos de </a:t>
            </a:r>
            <a:r>
              <a:rPr lang="es-MX" b="1" i="1" dirty="0"/>
              <a:t>Whatsapp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7104BCC-DDD0-344F-918E-A5F5A6DD6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741" y="1718541"/>
            <a:ext cx="4693121" cy="420023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CEA6744-932E-4A41-8727-A50629307A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38" y="2451100"/>
            <a:ext cx="2741954" cy="182995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4A180B8-0462-1F48-91CB-EE8C86E5C2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284" y="3323938"/>
            <a:ext cx="3202165" cy="213013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6C569C3D-8407-0E4D-AA60-7981BEFC37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916" y="4820229"/>
            <a:ext cx="3568430" cy="2381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250925"/>
      </p:ext>
    </p:extLst>
  </p:cSld>
  <p:clrMapOvr>
    <a:masterClrMapping/>
  </p:clrMapOvr>
</p:sld>
</file>

<file path=ppt/theme/theme1.xml><?xml version="1.0" encoding="utf-8"?>
<a:theme xmlns:a="http://schemas.openxmlformats.org/drawingml/2006/main" name="Faceta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{6347D863-CA1D-994C-A9A1-DFEDE16E4E2B}tf10001060</Template>
  <TotalTime>2367</TotalTime>
  <Words>1033</Words>
  <Application>Microsoft Macintosh PowerPoint</Application>
  <PresentationFormat>Panorámica</PresentationFormat>
  <Paragraphs>105</Paragraphs>
  <Slides>23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28" baseType="lpstr">
      <vt:lpstr>Arial</vt:lpstr>
      <vt:lpstr>Trebuchet MS</vt:lpstr>
      <vt:lpstr>Wingdings</vt:lpstr>
      <vt:lpstr>Wingdings 3</vt:lpstr>
      <vt:lpstr>Faceta</vt:lpstr>
      <vt:lpstr>NUEVAS TECNOLOGÍAS, NUEVAS RELACIONES  Hacia una cultura digital de diálogo y amistad</vt:lpstr>
      <vt:lpstr>Presentación de PowerPoint</vt:lpstr>
      <vt:lpstr>Recordemos que CULTURA tiene que ver con:</vt:lpstr>
      <vt:lpstr>Cultura Digital</vt:lpstr>
      <vt:lpstr>Presentación de PowerPoint</vt:lpstr>
      <vt:lpstr>Lo DIGITAL es un cambio cultural.</vt:lpstr>
      <vt:lpstr>Presentación de PowerPoint</vt:lpstr>
      <vt:lpstr>Presentación de PowerPoint</vt:lpstr>
      <vt:lpstr>Amor en tiempos de Whatsapp</vt:lpstr>
      <vt:lpstr>Las formas de movernos</vt:lpstr>
      <vt:lpstr>El periódico quiere ser viral</vt:lpstr>
      <vt:lpstr>La cantidad de datos aumenta</vt:lpstr>
      <vt:lpstr>Presentación de PowerPoint</vt:lpstr>
      <vt:lpstr>Presentación de PowerPoint</vt:lpstr>
      <vt:lpstr>Avalancha de información </vt:lpstr>
      <vt:lpstr>En plenaria dialogamos:</vt:lpstr>
      <vt:lpstr>Presentación de PowerPoint</vt:lpstr>
      <vt:lpstr>¿Existe alguna relación en los cambios tecnológicos y ser jóvenes cristianos? </vt:lpstr>
      <vt:lpstr>Presentación de PowerPoint</vt:lpstr>
      <vt:lpstr>“El internet con todos sus riesgos y retos éticos también nos brinda enormes oportunidades de encuentro con el otro. Una espiritualidad madura puede y debe integrarlos a su forma de ser Iglesia.”   Antonio Spadaro, jesuita investigador de la ciberteología </vt:lpstr>
      <vt:lpstr>Presentación de PowerPoint</vt:lpstr>
      <vt:lpstr>Habitar el Internet </vt:lpstr>
      <vt:lpstr>Referencias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Desafíos y alternativas</dc:title>
  <dc:creator>Sandra Alvarado Requena</dc:creator>
  <cp:lastModifiedBy>Fernando Ochoa Chávez</cp:lastModifiedBy>
  <cp:revision>98</cp:revision>
  <dcterms:created xsi:type="dcterms:W3CDTF">2018-09-27T18:11:15Z</dcterms:created>
  <dcterms:modified xsi:type="dcterms:W3CDTF">2018-10-25T15:57:54Z</dcterms:modified>
</cp:coreProperties>
</file>